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9"/>
  </p:notesMasterIdLst>
  <p:sldIdLst>
    <p:sldId id="256" r:id="rId2"/>
    <p:sldId id="259" r:id="rId3"/>
    <p:sldId id="261" r:id="rId4"/>
    <p:sldId id="262" r:id="rId5"/>
    <p:sldId id="263" r:id="rId6"/>
    <p:sldId id="260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35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30" r:id="rId32"/>
    <p:sldId id="288" r:id="rId33"/>
    <p:sldId id="289" r:id="rId34"/>
    <p:sldId id="331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2" r:id="rId76"/>
    <p:sldId id="333" r:id="rId77"/>
    <p:sldId id="334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CDCDA-8A2A-4288-97AC-DACDFB959A10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4D7F-AB1B-485B-A507-CE323D2D7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4D7F-AB1B-485B-A507-CE323D2D73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1C060E-95CE-4C0C-B21D-6860F8CF31B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922C22-74CB-44F8-ACC9-C1763574B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Anatomy &amp; Physiology!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Trovato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08/26/14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Concept Map &amp; Amazing Human Body</a:t>
            </a:r>
          </a:p>
          <a:p>
            <a:r>
              <a:rPr lang="en-US" dirty="0" smtClean="0"/>
              <a:t>Notes – Organ Locations &amp; Quadrants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8-9</a:t>
            </a:r>
          </a:p>
          <a:p>
            <a:r>
              <a:rPr lang="en-US" dirty="0" smtClean="0"/>
              <a:t>Begin Cut Outs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Which cavities are part of the ventral cavity?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8-9 Due Tomorrow</a:t>
            </a:r>
          </a:p>
          <a:p>
            <a:r>
              <a:rPr lang="en-US" dirty="0" smtClean="0"/>
              <a:t>Work on Cut Outs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08/27/14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Notes – Levels of Organization</a:t>
            </a:r>
          </a:p>
          <a:p>
            <a:r>
              <a:rPr lang="en-US" dirty="0" smtClean="0"/>
              <a:t>Continue Human Body Diagram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Which cut: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Shows the front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Gives symmetry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Cuts you in half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Quiz Friday</a:t>
            </a:r>
          </a:p>
          <a:p>
            <a:r>
              <a:rPr lang="en-US" dirty="0" smtClean="0"/>
              <a:t>Human Body Diagram Due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4384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Notes – Characteristics of Life</a:t>
            </a:r>
          </a:p>
          <a:p>
            <a:r>
              <a:rPr lang="en-US" dirty="0" smtClean="0"/>
              <a:t>Quiz Review</a:t>
            </a:r>
          </a:p>
          <a:p>
            <a:r>
              <a:rPr lang="en-US" dirty="0" smtClean="0"/>
              <a:t>Human Body Diagram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is the order for the levels of organization from smallest to largest?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Study for Quiz!!!</a:t>
            </a:r>
          </a:p>
          <a:p>
            <a:r>
              <a:rPr lang="en-US" dirty="0" smtClean="0"/>
              <a:t>Human Body Diagram Due @ End of Class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4384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Quiz – Body Systems, Quadrants, Levels, &amp; Characteristics</a:t>
            </a:r>
          </a:p>
          <a:p>
            <a:r>
              <a:rPr lang="en-US" dirty="0" smtClean="0"/>
              <a:t>Finish &amp; Turn In Posters </a:t>
            </a:r>
            <a:r>
              <a:rPr lang="en-US" dirty="0" smtClean="0">
                <a:sym typeface="Wingdings" panose="05000000000000000000" pitchFamily="2" charset="2"/>
              </a:rPr>
              <a:t> Show to Me!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body system includes all glands and the pancreas?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None!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09/02/14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 &amp; Go Over</a:t>
            </a:r>
          </a:p>
          <a:p>
            <a:r>
              <a:rPr lang="en-US" dirty="0" smtClean="0"/>
              <a:t>Notes – Homeostasis &amp; Feedback</a:t>
            </a:r>
          </a:p>
          <a:p>
            <a:r>
              <a:rPr lang="en-US" dirty="0" smtClean="0"/>
              <a:t>WB Pg. 8</a:t>
            </a:r>
          </a:p>
          <a:p>
            <a:r>
              <a:rPr lang="en-US" dirty="0" smtClean="0"/>
              <a:t>Begin Feedback Worksheets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characteristic of life relates to stimuli from an external factor?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WB Pg. 8 Due Tomorrow</a:t>
            </a:r>
          </a:p>
          <a:p>
            <a:r>
              <a:rPr lang="en-US" dirty="0" smtClean="0"/>
              <a:t>Unit 1 Test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09/03/14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Unit 1 Outline Review </a:t>
            </a:r>
          </a:p>
          <a:p>
            <a:r>
              <a:rPr lang="en-US" dirty="0" smtClean="0"/>
              <a:t>Finish Homeostasis &amp; Feedback Packet </a:t>
            </a:r>
            <a:r>
              <a:rPr lang="en-US" dirty="0" smtClean="0">
                <a:sym typeface="Wingdings" panose="05000000000000000000" pitchFamily="2" charset="2"/>
              </a:rPr>
              <a:t> Check In Today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Regions Review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Human Organism Review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Chapter 1 WS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homeostasis?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All Worksheets Due Friday</a:t>
            </a:r>
          </a:p>
          <a:p>
            <a:r>
              <a:rPr lang="en-US" dirty="0" smtClean="0"/>
              <a:t>Unit 1 Test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09/08/14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Test &amp; Go Over</a:t>
            </a:r>
          </a:p>
          <a:p>
            <a:r>
              <a:rPr lang="en-US" dirty="0" smtClean="0"/>
              <a:t>Re-Take Policy</a:t>
            </a:r>
          </a:p>
          <a:p>
            <a:r>
              <a:rPr lang="en-US" dirty="0" smtClean="0"/>
              <a:t>Cell Notes (PPs 1-6)</a:t>
            </a:r>
          </a:p>
          <a:p>
            <a:r>
              <a:rPr lang="en-US" dirty="0" smtClean="0"/>
              <a:t>Begin Super Duper Cell </a:t>
            </a:r>
            <a:r>
              <a:rPr lang="en-US" dirty="0" err="1" smtClean="0"/>
              <a:t>Webquest</a:t>
            </a:r>
            <a:r>
              <a:rPr lang="en-US" dirty="0" smtClean="0"/>
              <a:t> (PPs 7-11)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Name as many cell organelles as you can.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PPs 7-11 Due @ End of Class Tomorrow</a:t>
            </a:r>
          </a:p>
          <a:p>
            <a:r>
              <a:rPr lang="en-US" dirty="0" smtClean="0"/>
              <a:t>Cells Quiz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09/09/14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Finish PPs 7-11 </a:t>
            </a:r>
            <a:r>
              <a:rPr lang="en-US" dirty="0" smtClean="0">
                <a:sym typeface="Wingdings" panose="05000000000000000000" pitchFamily="2" charset="2"/>
              </a:rPr>
              <a:t> Check In Today</a:t>
            </a:r>
            <a:endParaRPr lang="en-US" dirty="0" smtClean="0"/>
          </a:p>
          <a:p>
            <a:r>
              <a:rPr lang="en-US" dirty="0" smtClean="0"/>
              <a:t>Cell Organelle </a:t>
            </a:r>
            <a:r>
              <a:rPr lang="en-US" dirty="0" err="1" smtClean="0"/>
              <a:t>Webquest</a:t>
            </a:r>
            <a:r>
              <a:rPr lang="en-US" dirty="0" smtClean="0"/>
              <a:t> (PPs 12-13)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organelle produces energy for the cell?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Retakes by 9/22</a:t>
            </a:r>
          </a:p>
          <a:p>
            <a:r>
              <a:rPr lang="en-US" dirty="0" smtClean="0"/>
              <a:t>PPs 12-13 Due Tomorrow</a:t>
            </a:r>
          </a:p>
          <a:p>
            <a:r>
              <a:rPr lang="en-US" dirty="0" smtClean="0"/>
              <a:t>Cells Quiz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09/10/14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PPs 12-13</a:t>
            </a:r>
          </a:p>
          <a:p>
            <a:r>
              <a:rPr lang="en-US" dirty="0" smtClean="0"/>
              <a:t>Animal Cell Coloring (PP 14)</a:t>
            </a:r>
          </a:p>
          <a:p>
            <a:r>
              <a:rPr lang="en-US" dirty="0" smtClean="0"/>
              <a:t>A Cell Crossword (PPs 15-16)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Which organelle modifies, sorts, and packages proteins?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PPs 14-16 Due Tomorrow</a:t>
            </a:r>
          </a:p>
          <a:p>
            <a:r>
              <a:rPr lang="en-US" dirty="0" smtClean="0"/>
              <a:t>Cells Quiz Friday</a:t>
            </a:r>
          </a:p>
          <a:p>
            <a:r>
              <a:rPr lang="en-US" dirty="0" smtClean="0"/>
              <a:t>Unit 1 Retakes by 9/22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PPs 14-16</a:t>
            </a:r>
          </a:p>
          <a:p>
            <a:r>
              <a:rPr lang="en-US" dirty="0" smtClean="0"/>
              <a:t>Brains to Paper Cells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Which organelle synthesizes membrane lipids and detoxifies drugs?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Cells Quiz Tomorrow</a:t>
            </a:r>
          </a:p>
          <a:p>
            <a:r>
              <a:rPr lang="en-US" dirty="0" smtClean="0"/>
              <a:t>Unit 1 Retakes by 9/22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08/14/14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Welcome – Grab a Textbook &amp; Workbook</a:t>
            </a:r>
          </a:p>
          <a:p>
            <a:r>
              <a:rPr lang="en-US" dirty="0" smtClean="0"/>
              <a:t>Seating Chart</a:t>
            </a:r>
          </a:p>
          <a:p>
            <a:r>
              <a:rPr lang="en-US" dirty="0" smtClean="0"/>
              <a:t>Book Cards, Syllabus &amp; Supplies</a:t>
            </a:r>
          </a:p>
          <a:p>
            <a:r>
              <a:rPr lang="en-US" dirty="0"/>
              <a:t>Info Sheet</a:t>
            </a:r>
          </a:p>
          <a:p>
            <a:r>
              <a:rPr lang="en-US" dirty="0" err="1" smtClean="0"/>
              <a:t>Flinn</a:t>
            </a:r>
            <a:r>
              <a:rPr lang="en-US" dirty="0" smtClean="0"/>
              <a:t> Safety Contract</a:t>
            </a:r>
          </a:p>
          <a:p>
            <a:r>
              <a:rPr lang="en-US" dirty="0" err="1" smtClean="0"/>
              <a:t>Flinn</a:t>
            </a:r>
            <a:r>
              <a:rPr lang="en-US" dirty="0" smtClean="0"/>
              <a:t> Safety Quiz</a:t>
            </a:r>
            <a:r>
              <a:rPr lang="en-US" dirty="0"/>
              <a:t> </a:t>
            </a:r>
            <a:r>
              <a:rPr lang="en-US" dirty="0" smtClean="0"/>
              <a:t>– Last 15 Minutes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038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Supplies &amp; Sign Offs Due Tuesday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9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>
                <a:sym typeface="Wingdings" pitchFamily="2" charset="2"/>
              </a:rPr>
              <a:t>5 Min Partner Review</a:t>
            </a:r>
          </a:p>
          <a:p>
            <a:r>
              <a:rPr lang="en-US" dirty="0" smtClean="0">
                <a:sym typeface="Wingdings" pitchFamily="2" charset="2"/>
              </a:rPr>
              <a:t>Unit 2 Test</a:t>
            </a:r>
          </a:p>
          <a:p>
            <a:r>
              <a:rPr lang="en-US" dirty="0" smtClean="0">
                <a:sym typeface="Wingdings" pitchFamily="2" charset="2"/>
              </a:rPr>
              <a:t>Cells WS EC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Which organelle makes and </a:t>
            </a:r>
            <a:r>
              <a:rPr lang="en-US" smtClean="0"/>
              <a:t>releases proteins into </a:t>
            </a:r>
            <a:r>
              <a:rPr lang="en-US" dirty="0" smtClean="0"/>
              <a:t>the cell?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WS EC Due Monday</a:t>
            </a:r>
          </a:p>
          <a:p>
            <a:r>
              <a:rPr lang="en-US" dirty="0" smtClean="0"/>
              <a:t>Unit 1 Retakes by 9/22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Collect WS EC</a:t>
            </a:r>
          </a:p>
          <a:p>
            <a:r>
              <a:rPr lang="en-US" dirty="0" smtClean="0"/>
              <a:t>Video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None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Unit 1 Retakes by 9/22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>
                <a:sym typeface="Wingdings" pitchFamily="2" charset="2"/>
              </a:rPr>
              <a:t>5 Min Partner Review</a:t>
            </a:r>
          </a:p>
          <a:p>
            <a:r>
              <a:rPr lang="en-US" dirty="0" smtClean="0">
                <a:sym typeface="Wingdings" pitchFamily="2" charset="2"/>
              </a:rPr>
              <a:t>Unit 2 Test</a:t>
            </a:r>
          </a:p>
          <a:p>
            <a:r>
              <a:rPr lang="en-US" dirty="0" smtClean="0">
                <a:sym typeface="Wingdings" pitchFamily="2" charset="2"/>
              </a:rPr>
              <a:t>Cells WS EC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Which organelle makes and </a:t>
            </a:r>
            <a:r>
              <a:rPr lang="en-US" smtClean="0"/>
              <a:t>releases proteins into </a:t>
            </a:r>
            <a:r>
              <a:rPr lang="en-US" dirty="0" smtClean="0"/>
              <a:t>the cell?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WS EC Due Tomorrow</a:t>
            </a:r>
          </a:p>
          <a:p>
            <a:r>
              <a:rPr lang="en-US" dirty="0" smtClean="0"/>
              <a:t>Unit 1 Retakes by 9/22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09/16/14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Collect WS EC</a:t>
            </a:r>
          </a:p>
          <a:p>
            <a:r>
              <a:rPr lang="en-US" dirty="0" smtClean="0">
                <a:sym typeface="Wingdings" pitchFamily="2" charset="2"/>
              </a:rPr>
              <a:t>Return Test &amp; Go Over</a:t>
            </a:r>
          </a:p>
          <a:p>
            <a:r>
              <a:rPr lang="en-US" dirty="0" smtClean="0">
                <a:sym typeface="Wingdings" pitchFamily="2" charset="2"/>
              </a:rPr>
              <a:t>Notes – </a:t>
            </a:r>
            <a:r>
              <a:rPr lang="en-US" dirty="0" err="1" smtClean="0">
                <a:sym typeface="Wingdings" pitchFamily="2" charset="2"/>
              </a:rPr>
              <a:t>Integ</a:t>
            </a:r>
            <a:r>
              <a:rPr lang="en-US" dirty="0" smtClean="0">
                <a:sym typeface="Wingdings" pitchFamily="2" charset="2"/>
              </a:rPr>
              <a:t>. System &amp; Skin Layers</a:t>
            </a:r>
          </a:p>
          <a:p>
            <a:r>
              <a:rPr lang="en-US" dirty="0" smtClean="0">
                <a:sym typeface="Wingdings" pitchFamily="2" charset="2"/>
              </a:rPr>
              <a:t>WB </a:t>
            </a:r>
            <a:r>
              <a:rPr lang="en-US" dirty="0" err="1" smtClean="0">
                <a:sym typeface="Wingdings" pitchFamily="2" charset="2"/>
              </a:rPr>
              <a:t>Pg</a:t>
            </a:r>
            <a:r>
              <a:rPr lang="en-US" dirty="0" smtClean="0">
                <a:sym typeface="Wingdings" pitchFamily="2" charset="2"/>
              </a:rPr>
              <a:t> 59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does the integumentary system study?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</a:t>
            </a:r>
            <a:r>
              <a:rPr lang="en-US" dirty="0" smtClean="0"/>
              <a:t> 59 Due Tomorrow</a:t>
            </a:r>
          </a:p>
          <a:p>
            <a:r>
              <a:rPr lang="en-US" dirty="0" smtClean="0"/>
              <a:t>Unit 1 Retakes by Monday</a:t>
            </a:r>
          </a:p>
          <a:p>
            <a:r>
              <a:rPr lang="en-US" dirty="0" smtClean="0"/>
              <a:t>Unit 2 Retakes by 9/30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09/17/14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Notes – Epidermis &amp; Its Layers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. Packet </a:t>
            </a:r>
            <a:r>
              <a:rPr lang="en-US" dirty="0" err="1" smtClean="0"/>
              <a:t>Pgs</a:t>
            </a:r>
            <a:r>
              <a:rPr lang="en-US" dirty="0" smtClean="0"/>
              <a:t> 65-66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</a:t>
            </a:r>
            <a:r>
              <a:rPr lang="en-US" dirty="0" smtClean="0"/>
              <a:t> 60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two layers of the cutaneous membrane?</a:t>
            </a: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. Packet </a:t>
            </a:r>
            <a:r>
              <a:rPr lang="en-US" dirty="0" err="1" smtClean="0"/>
              <a:t>Pgs</a:t>
            </a:r>
            <a:r>
              <a:rPr lang="en-US" dirty="0" smtClean="0"/>
              <a:t> 65-66  Due Tomorrow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</a:t>
            </a:r>
            <a:r>
              <a:rPr lang="en-US" dirty="0" smtClean="0"/>
              <a:t> 60 Due Tomorrow</a:t>
            </a:r>
          </a:p>
          <a:p>
            <a:r>
              <a:rPr lang="en-US" dirty="0" smtClean="0"/>
              <a:t>Skin &amp; Its Layers Quiz Friday</a:t>
            </a:r>
          </a:p>
          <a:p>
            <a:r>
              <a:rPr lang="en-US" dirty="0" smtClean="0"/>
              <a:t>Unit 1 Retakes by Monday</a:t>
            </a:r>
          </a:p>
          <a:p>
            <a:r>
              <a:rPr lang="en-US" dirty="0" smtClean="0"/>
              <a:t>Unit 2 Retakes by 9/30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09/18/13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65-66</a:t>
            </a:r>
          </a:p>
          <a:p>
            <a:r>
              <a:rPr lang="en-US" dirty="0" smtClean="0"/>
              <a:t>Notes – Dermis, Hypodermis, &amp; Skin Color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Packet </a:t>
            </a:r>
            <a:r>
              <a:rPr lang="en-US" dirty="0" err="1" smtClean="0"/>
              <a:t>Pgs</a:t>
            </a:r>
            <a:r>
              <a:rPr lang="en-US" dirty="0" smtClean="0"/>
              <a:t> 67-68 (Top)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61-62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Name the 5 layers of the epidermis from superficial to deep.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Packet </a:t>
            </a:r>
            <a:r>
              <a:rPr lang="en-US" dirty="0" err="1" smtClean="0"/>
              <a:t>Pgs</a:t>
            </a:r>
            <a:r>
              <a:rPr lang="en-US" dirty="0" smtClean="0"/>
              <a:t> 67-68 Due Tomorrow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61-62 Due Tomorrow</a:t>
            </a:r>
          </a:p>
          <a:p>
            <a:r>
              <a:rPr lang="en-US" dirty="0" smtClean="0"/>
              <a:t>Skin Functions &amp; Layers Quiz Tomorrow</a:t>
            </a:r>
          </a:p>
          <a:p>
            <a:r>
              <a:rPr lang="en-US" dirty="0" smtClean="0"/>
              <a:t>Unit 1 Retakes by Monday</a:t>
            </a:r>
          </a:p>
          <a:p>
            <a:r>
              <a:rPr lang="en-US" dirty="0" smtClean="0"/>
              <a:t>Unit 2 Retakes by 9/30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09/19/14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67-68</a:t>
            </a:r>
          </a:p>
          <a:p>
            <a:r>
              <a:rPr lang="en-US" dirty="0" smtClean="0"/>
              <a:t>Quiz – Skin Functions &amp; Layers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primary job of the hypodermis?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Unit 1 Retakes by Monday</a:t>
            </a:r>
          </a:p>
          <a:p>
            <a:r>
              <a:rPr lang="en-US" dirty="0" smtClean="0"/>
              <a:t>Unit 2 Retakes by 9/30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09/22/14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 &amp; Go Over</a:t>
            </a:r>
          </a:p>
          <a:p>
            <a:r>
              <a:rPr lang="en-US" dirty="0" smtClean="0"/>
              <a:t>Notes – Hair &amp; Nails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. Packet </a:t>
            </a:r>
            <a:r>
              <a:rPr lang="en-US" dirty="0" err="1" smtClean="0"/>
              <a:t>Pgs</a:t>
            </a:r>
            <a:r>
              <a:rPr lang="en-US" dirty="0" smtClean="0"/>
              <a:t> 68-69 &amp; 71</a:t>
            </a:r>
          </a:p>
          <a:p>
            <a:r>
              <a:rPr lang="en-US" dirty="0" smtClean="0"/>
              <a:t>Nail Diagram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accessory parts of the integumentary system?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Unit 1 Retake by Today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Packet </a:t>
            </a:r>
            <a:r>
              <a:rPr lang="en-US" dirty="0" err="1" smtClean="0"/>
              <a:t>Pgs</a:t>
            </a:r>
            <a:r>
              <a:rPr lang="en-US" dirty="0" smtClean="0"/>
              <a:t> 68-69 &amp; 71 Due Tomorrow</a:t>
            </a:r>
          </a:p>
          <a:p>
            <a:r>
              <a:rPr lang="en-US" dirty="0" smtClean="0"/>
              <a:t>Nail Diagram Due Tomorrow</a:t>
            </a:r>
          </a:p>
          <a:p>
            <a:r>
              <a:rPr lang="en-US" dirty="0" smtClean="0"/>
              <a:t>Unit 3 Test Friday</a:t>
            </a:r>
          </a:p>
          <a:p>
            <a:r>
              <a:rPr lang="en-US" dirty="0" smtClean="0"/>
              <a:t>Unit 2 Retakes by 9/30</a:t>
            </a:r>
          </a:p>
          <a:p>
            <a:endParaRPr lang="en-US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09/23/14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Integ</a:t>
            </a:r>
            <a:r>
              <a:rPr lang="en-US" dirty="0" smtClean="0"/>
              <a:t>. Packet </a:t>
            </a:r>
            <a:r>
              <a:rPr lang="en-US" dirty="0" err="1" smtClean="0"/>
              <a:t>Pgs</a:t>
            </a:r>
            <a:r>
              <a:rPr lang="en-US" dirty="0" smtClean="0"/>
              <a:t> 68-69 &amp; 71</a:t>
            </a:r>
          </a:p>
          <a:p>
            <a:r>
              <a:rPr lang="en-US" dirty="0" smtClean="0"/>
              <a:t>Notes – Glands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Packet </a:t>
            </a:r>
            <a:r>
              <a:rPr lang="en-US" dirty="0" err="1" smtClean="0"/>
              <a:t>Pg</a:t>
            </a:r>
            <a:r>
              <a:rPr lang="en-US" dirty="0" smtClean="0"/>
              <a:t> 70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</a:t>
            </a:r>
            <a:r>
              <a:rPr lang="en-US" dirty="0" smtClean="0"/>
              <a:t> 64</a:t>
            </a:r>
          </a:p>
          <a:p>
            <a:r>
              <a:rPr lang="en-US" dirty="0" smtClean="0"/>
              <a:t>Skin Diagram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structure of a hair produces new hair growth?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Packet </a:t>
            </a:r>
            <a:r>
              <a:rPr lang="en-US" dirty="0" err="1" smtClean="0"/>
              <a:t>Pg</a:t>
            </a:r>
            <a:r>
              <a:rPr lang="en-US" dirty="0" smtClean="0"/>
              <a:t> 70 Due Tomorrow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</a:t>
            </a:r>
            <a:r>
              <a:rPr lang="en-US" dirty="0" smtClean="0"/>
              <a:t> 64 Due Tomorrow</a:t>
            </a:r>
          </a:p>
          <a:p>
            <a:r>
              <a:rPr lang="en-US" dirty="0" smtClean="0"/>
              <a:t>Skin Diagram Due Tomorrow</a:t>
            </a:r>
          </a:p>
          <a:p>
            <a:r>
              <a:rPr lang="en-US" dirty="0" smtClean="0"/>
              <a:t>Unit 3 Test Friday</a:t>
            </a:r>
          </a:p>
          <a:p>
            <a:r>
              <a:rPr lang="en-US" dirty="0" smtClean="0"/>
              <a:t>Unit 2 Retakes by Next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09/24/14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</a:t>
            </a:r>
            <a:r>
              <a:rPr lang="en-US" dirty="0" err="1" smtClean="0"/>
              <a:t>Integ</a:t>
            </a:r>
            <a:r>
              <a:rPr lang="en-US" dirty="0" smtClean="0"/>
              <a:t> </a:t>
            </a:r>
            <a:r>
              <a:rPr lang="en-US" dirty="0" err="1" smtClean="0"/>
              <a:t>Pg</a:t>
            </a:r>
            <a:r>
              <a:rPr lang="en-US" dirty="0" smtClean="0"/>
              <a:t> 70 &amp; Skin Diagram</a:t>
            </a:r>
          </a:p>
          <a:p>
            <a:r>
              <a:rPr lang="en-US" dirty="0" smtClean="0"/>
              <a:t>Notes – Cancer &amp; Burns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. System Review WS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another name for an oil gland?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System Review WS Due Friday</a:t>
            </a:r>
          </a:p>
          <a:p>
            <a:r>
              <a:rPr lang="en-US" dirty="0" smtClean="0"/>
              <a:t>Unit 3 Test Friday</a:t>
            </a:r>
          </a:p>
          <a:p>
            <a:r>
              <a:rPr lang="en-US" dirty="0" smtClean="0"/>
              <a:t>Unit 2 Retakes by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08/15/14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Sign-Offs &amp; Supplies</a:t>
            </a:r>
          </a:p>
          <a:p>
            <a:r>
              <a:rPr lang="en-US" dirty="0" smtClean="0"/>
              <a:t>Begin Pre-Test</a:t>
            </a: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038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mtClean="0"/>
              <a:t>None 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Sign offs &amp; Supplies Due Tuesday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09/25/14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Unit 3 Outline Review</a:t>
            </a:r>
          </a:p>
          <a:p>
            <a:r>
              <a:rPr lang="en-US" dirty="0" err="1" smtClean="0"/>
              <a:t>Kahoot</a:t>
            </a:r>
            <a:r>
              <a:rPr lang="en-US" dirty="0" smtClean="0"/>
              <a:t> Review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Which type of burn is involves destroying the epidermis, dermis, </a:t>
            </a:r>
            <a:r>
              <a:rPr lang="en-US" smtClean="0"/>
              <a:t>and hypodermis?</a:t>
            </a: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Unit 3 Test Tomorrow</a:t>
            </a:r>
          </a:p>
          <a:p>
            <a:r>
              <a:rPr lang="en-US" dirty="0" err="1" smtClean="0"/>
              <a:t>Integ</a:t>
            </a:r>
            <a:r>
              <a:rPr lang="en-US" dirty="0" smtClean="0"/>
              <a:t> Packet Due Tomorrow</a:t>
            </a:r>
          </a:p>
          <a:p>
            <a:r>
              <a:rPr lang="en-US" dirty="0" smtClean="0"/>
              <a:t>Unit 2 Retakes by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10/01/14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Skin Disease Projects Presentations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is the most superficial layer of skin?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Skin Disease Quiz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10/02/14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Finish Skin Disease Project Presentations</a:t>
            </a:r>
          </a:p>
          <a:p>
            <a:r>
              <a:rPr lang="en-US" dirty="0" smtClean="0"/>
              <a:t>Skin Disease Quiz???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has been the grossest skin disease so far?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None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10/06/14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New Seats!</a:t>
            </a:r>
          </a:p>
          <a:p>
            <a:r>
              <a:rPr lang="en-US" dirty="0" smtClean="0"/>
              <a:t>Return Unit 3 Test &amp; Go Over</a:t>
            </a:r>
          </a:p>
          <a:p>
            <a:r>
              <a:rPr lang="en-US" dirty="0" smtClean="0"/>
              <a:t>Begin Notes on Epithelium Tissue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study of tissues called?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Retakes by 10/20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10/07/14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Booklet Drawings &amp; Notes of 8 Epithelial Types (Book Pages 113-117)</a:t>
            </a:r>
          </a:p>
          <a:p>
            <a:r>
              <a:rPr lang="en-US" dirty="0" smtClean="0"/>
              <a:t>Histology Packet Pages 57-58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Name and draw the three possible shapes for epithelial tissue.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Booklet </a:t>
            </a:r>
            <a:r>
              <a:rPr lang="en-US" smtClean="0"/>
              <a:t>Due Friday</a:t>
            </a:r>
            <a:endParaRPr lang="en-US" dirty="0" smtClean="0"/>
          </a:p>
          <a:p>
            <a:r>
              <a:rPr lang="en-US" dirty="0" err="1" smtClean="0"/>
              <a:t>Histo</a:t>
            </a:r>
            <a:r>
              <a:rPr lang="en-US" dirty="0" smtClean="0"/>
              <a:t> </a:t>
            </a:r>
            <a:r>
              <a:rPr lang="en-US" dirty="0" err="1" smtClean="0"/>
              <a:t>Pgs</a:t>
            </a:r>
            <a:r>
              <a:rPr lang="en-US" dirty="0" smtClean="0"/>
              <a:t> 57-58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10/08/14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Microscopes</a:t>
            </a:r>
          </a:p>
          <a:p>
            <a:r>
              <a:rPr lang="en-US" dirty="0" smtClean="0"/>
              <a:t>Simple Squamous Epithelium Notes &amp; Drawings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names and definitions of the possible two layers of epithelium?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Retakes for Unit 3 by 10/20</a:t>
            </a:r>
          </a:p>
          <a:p>
            <a:r>
              <a:rPr lang="en-US" dirty="0" smtClean="0"/>
              <a:t>Drawings Due Tomorrow</a:t>
            </a:r>
          </a:p>
          <a:p>
            <a:r>
              <a:rPr lang="en-US" dirty="0" smtClean="0"/>
              <a:t>Booklets Due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10/09/14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Simple Squamous</a:t>
            </a:r>
          </a:p>
          <a:p>
            <a:r>
              <a:rPr lang="en-US" dirty="0" smtClean="0"/>
              <a:t>Stratified Squamous</a:t>
            </a:r>
          </a:p>
          <a:p>
            <a:r>
              <a:rPr lang="en-US" dirty="0" smtClean="0"/>
              <a:t>Simple Cuboidal</a:t>
            </a:r>
          </a:p>
          <a:p>
            <a:r>
              <a:rPr lang="en-US" dirty="0" smtClean="0"/>
              <a:t>Stratified Cuboidal?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is the function of simple squamous cells?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Retakes by 10/20</a:t>
            </a:r>
          </a:p>
          <a:p>
            <a:r>
              <a:rPr lang="en-US" dirty="0" smtClean="0"/>
              <a:t>Drawings &amp; Notes Due Tomorrow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10/10/14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Stratified Squamous &amp; Simple Cuboidal</a:t>
            </a:r>
          </a:p>
          <a:p>
            <a:r>
              <a:rPr lang="en-US" dirty="0" smtClean="0"/>
              <a:t>Stratified Cuboidal</a:t>
            </a:r>
          </a:p>
          <a:p>
            <a:r>
              <a:rPr lang="en-US" dirty="0" smtClean="0"/>
              <a:t>Simple Columnar</a:t>
            </a:r>
          </a:p>
          <a:p>
            <a:r>
              <a:rPr lang="en-US" dirty="0" smtClean="0"/>
              <a:t>Stratified Columnar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is the function of simple cuboidal cells?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Drawings &amp; Notes Due Monday </a:t>
            </a:r>
          </a:p>
          <a:p>
            <a:r>
              <a:rPr lang="en-US" dirty="0" smtClean="0"/>
              <a:t>Quiz Wednesday</a:t>
            </a:r>
          </a:p>
          <a:p>
            <a:r>
              <a:rPr lang="en-US" smtClean="0"/>
              <a:t>Retakes by 10/20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10/13/14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3 from Friday</a:t>
            </a:r>
          </a:p>
          <a:p>
            <a:r>
              <a:rPr lang="en-US" sz="2000" dirty="0" err="1" smtClean="0"/>
              <a:t>Pseudostratified</a:t>
            </a:r>
            <a:endParaRPr lang="en-US" sz="2000" dirty="0" smtClean="0"/>
          </a:p>
          <a:p>
            <a:r>
              <a:rPr lang="en-US" dirty="0" smtClean="0"/>
              <a:t>Transitional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is the function(s) of stratified columnar tissue?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  <a:endParaRPr lang="en-US" b="1" dirty="0"/>
          </a:p>
          <a:p>
            <a:r>
              <a:rPr lang="en-US" dirty="0" smtClean="0"/>
              <a:t>Pseudo &amp; Transitional Notes &amp; Drawings Due Tomorrow</a:t>
            </a:r>
          </a:p>
          <a:p>
            <a:r>
              <a:rPr lang="en-US" dirty="0" smtClean="0"/>
              <a:t>Quiz Wednesday</a:t>
            </a:r>
          </a:p>
          <a:p>
            <a:r>
              <a:rPr lang="en-US" dirty="0" smtClean="0"/>
              <a:t>Retakes by Monday for Unit 3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10/14/14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2 from Yesterday</a:t>
            </a:r>
          </a:p>
          <a:p>
            <a:r>
              <a:rPr lang="en-US" dirty="0" smtClean="0"/>
              <a:t>Review for Quiz</a:t>
            </a:r>
          </a:p>
          <a:p>
            <a:r>
              <a:rPr lang="en-US" dirty="0" smtClean="0"/>
              <a:t>Review All Epithelium Slides – Quiz Each Other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What is the function of transitional tissue?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Quiz Tomorrow</a:t>
            </a:r>
          </a:p>
          <a:p>
            <a:r>
              <a:rPr lang="en-US" dirty="0" smtClean="0"/>
              <a:t>Practical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08/16/14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Finish Pre-Test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3962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None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/>
              <a:t>Sign offs &amp; Supplies Due Tomorrow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10/15/14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Quiz on Epithelium Tissue</a:t>
            </a:r>
          </a:p>
          <a:p>
            <a:r>
              <a:rPr lang="en-US" dirty="0" smtClean="0"/>
              <a:t>Review for Practical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Where is stratified columnar epithelial tissue found?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U3 Retakes by Monday</a:t>
            </a:r>
          </a:p>
          <a:p>
            <a:r>
              <a:rPr lang="en-US" dirty="0" smtClean="0"/>
              <a:t>Practical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Quiz Grades on Skyward</a:t>
            </a:r>
          </a:p>
          <a:p>
            <a:r>
              <a:rPr lang="en-US" dirty="0" smtClean="0"/>
              <a:t>Practical Review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location of simple squamous epithelial tissue?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Epithelium Practical Tomorrow!!! Study!!!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Practical Grades</a:t>
            </a:r>
          </a:p>
          <a:p>
            <a:r>
              <a:rPr lang="en-US" dirty="0" smtClean="0"/>
              <a:t>Connective Tissue Notes</a:t>
            </a:r>
          </a:p>
          <a:p>
            <a:r>
              <a:rPr lang="en-US" dirty="0" smtClean="0"/>
              <a:t>Begin Connective Tissue Booklet (</a:t>
            </a:r>
            <a:r>
              <a:rPr lang="en-US" dirty="0" err="1" smtClean="0"/>
              <a:t>Pgs</a:t>
            </a:r>
            <a:r>
              <a:rPr lang="en-US" dirty="0" smtClean="0"/>
              <a:t> 126-133)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location of stratified columnar tissue?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Booklet Due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Finish CT Booklets (</a:t>
            </a:r>
            <a:r>
              <a:rPr lang="en-US" dirty="0" err="1" smtClean="0"/>
              <a:t>Pgs</a:t>
            </a:r>
            <a:r>
              <a:rPr lang="en-US" dirty="0" smtClean="0"/>
              <a:t> 126-133)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are the 5 types of connective tissue?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Practical Retakes!!!</a:t>
            </a:r>
          </a:p>
          <a:p>
            <a:r>
              <a:rPr lang="en-US" dirty="0" smtClean="0"/>
              <a:t>CT Booklet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Notes &amp; Drawings of:</a:t>
            </a:r>
          </a:p>
          <a:p>
            <a:pPr lvl="1"/>
            <a:r>
              <a:rPr lang="en-US" dirty="0" smtClean="0"/>
              <a:t>Areolar (Loose)</a:t>
            </a:r>
          </a:p>
          <a:p>
            <a:pPr lvl="1"/>
            <a:r>
              <a:rPr lang="en-US" dirty="0" smtClean="0"/>
              <a:t>Dense Regular Collagenous</a:t>
            </a:r>
          </a:p>
          <a:p>
            <a:pPr lvl="1"/>
            <a:r>
              <a:rPr lang="en-US" dirty="0" smtClean="0"/>
              <a:t>Dense Regular Elastic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3 fibers that are found in CT?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Notes &amp; Drawings Due Monday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10/27/14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3 from Friday</a:t>
            </a:r>
          </a:p>
          <a:p>
            <a:r>
              <a:rPr lang="en-US" dirty="0" smtClean="0"/>
              <a:t>Drawings &amp; Notes of:</a:t>
            </a:r>
          </a:p>
          <a:p>
            <a:pPr lvl="1"/>
            <a:r>
              <a:rPr lang="en-US" dirty="0" smtClean="0"/>
              <a:t>Dense Irregular Collagenous</a:t>
            </a:r>
          </a:p>
          <a:p>
            <a:pPr lvl="1"/>
            <a:r>
              <a:rPr lang="en-US" dirty="0" smtClean="0"/>
              <a:t>Dense Irregular Elastic</a:t>
            </a:r>
          </a:p>
          <a:p>
            <a:pPr lvl="1"/>
            <a:r>
              <a:rPr lang="en-US" dirty="0" smtClean="0"/>
              <a:t>Adipose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function of DRC?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endParaRPr lang="en-US" b="1" dirty="0" smtClean="0"/>
          </a:p>
          <a:p>
            <a:r>
              <a:rPr lang="en-US" dirty="0" smtClean="0"/>
              <a:t>Drawings &amp; Notes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3 from Yesterday</a:t>
            </a:r>
          </a:p>
          <a:p>
            <a:r>
              <a:rPr lang="en-US" dirty="0" smtClean="0"/>
              <a:t>Notes &amp; Drawings of:</a:t>
            </a:r>
          </a:p>
          <a:p>
            <a:pPr lvl="1"/>
            <a:r>
              <a:rPr lang="en-US" dirty="0" smtClean="0"/>
              <a:t>Reticular</a:t>
            </a:r>
          </a:p>
          <a:p>
            <a:pPr lvl="1"/>
            <a:r>
              <a:rPr lang="en-US" dirty="0" smtClean="0"/>
              <a:t>Compact Bone</a:t>
            </a:r>
          </a:p>
          <a:p>
            <a:pPr lvl="1"/>
            <a:r>
              <a:rPr lang="en-US" dirty="0" smtClean="0"/>
              <a:t>Spongy (</a:t>
            </a:r>
            <a:r>
              <a:rPr lang="en-US" dirty="0" err="1" smtClean="0"/>
              <a:t>Cancellous</a:t>
            </a:r>
            <a:r>
              <a:rPr lang="en-US" dirty="0" smtClean="0"/>
              <a:t>) Bone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non-scientific name for adipose tissue?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endParaRPr lang="en-US" b="1" dirty="0" smtClean="0"/>
          </a:p>
          <a:p>
            <a:r>
              <a:rPr lang="en-US" dirty="0" smtClean="0"/>
              <a:t>Notes &amp; Drawings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10/29/14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3 From Yesterday</a:t>
            </a:r>
          </a:p>
          <a:p>
            <a:r>
              <a:rPr lang="en-US" dirty="0" smtClean="0"/>
              <a:t>Notes &amp; Drawings on:</a:t>
            </a:r>
          </a:p>
          <a:p>
            <a:pPr lvl="1"/>
            <a:r>
              <a:rPr lang="en-US" sz="1900" dirty="0" smtClean="0"/>
              <a:t>Fibrocartilage</a:t>
            </a:r>
          </a:p>
          <a:p>
            <a:pPr lvl="1"/>
            <a:r>
              <a:rPr lang="en-US" dirty="0" smtClean="0"/>
              <a:t>Elastic Cartilage</a:t>
            </a:r>
          </a:p>
          <a:p>
            <a:pPr lvl="1"/>
            <a:r>
              <a:rPr lang="en-US" dirty="0" smtClean="0"/>
              <a:t>Hyaline Cartilage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What is the location of compact bone?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3 Drawings &amp; Notes Due Tomorrow</a:t>
            </a:r>
          </a:p>
          <a:p>
            <a:r>
              <a:rPr lang="en-US" dirty="0" smtClean="0"/>
              <a:t>CT Practical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10/30/14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3 from Yesterday</a:t>
            </a:r>
          </a:p>
          <a:p>
            <a:r>
              <a:rPr lang="en-US" dirty="0" smtClean="0"/>
              <a:t>Partner Review of All CT Slides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location of elastic cartilage?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Quiz Tomorrow on CT Location &amp; Cell Type</a:t>
            </a:r>
          </a:p>
          <a:p>
            <a:r>
              <a:rPr lang="en-US" dirty="0" smtClean="0"/>
              <a:t>CT Practical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10/31/14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CT Quiz</a:t>
            </a:r>
          </a:p>
          <a:p>
            <a:r>
              <a:rPr lang="en-US" dirty="0" smtClean="0"/>
              <a:t>CT Practical Group Review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location &amp; cell for areolar CT?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CT Practical Tuesday!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08/19/14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/>
              <a:t>Sign-Offs &amp; Supplies</a:t>
            </a:r>
          </a:p>
          <a:p>
            <a:r>
              <a:rPr lang="en-US" dirty="0" smtClean="0"/>
              <a:t>Return Safety Quiz</a:t>
            </a:r>
          </a:p>
          <a:p>
            <a:r>
              <a:rPr lang="en-US" dirty="0" smtClean="0"/>
              <a:t>Roots, Prefixes, Suffixes</a:t>
            </a:r>
          </a:p>
          <a:p>
            <a:r>
              <a:rPr lang="en-US" dirty="0" smtClean="0"/>
              <a:t>Notes – Intro &amp; Regions</a:t>
            </a:r>
          </a:p>
          <a:p>
            <a:r>
              <a:rPr lang="en-US" dirty="0" smtClean="0"/>
              <a:t>Touch Major Regions</a:t>
            </a:r>
          </a:p>
          <a:p>
            <a:r>
              <a:rPr lang="en-US" dirty="0" smtClean="0"/>
              <a:t>Diagrams of Body Regions (2 WSs)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038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What is region that corresponds to the – </a:t>
            </a:r>
          </a:p>
          <a:p>
            <a:pPr marL="457200" indent="-457200" algn="ctr">
              <a:buAutoNum type="alphaUcPeriod"/>
            </a:pPr>
            <a:r>
              <a:rPr lang="en-US" dirty="0" smtClean="0"/>
              <a:t>Mouth</a:t>
            </a:r>
          </a:p>
          <a:p>
            <a:pPr marL="457200" indent="-457200" algn="ctr">
              <a:buAutoNum type="alphaUcPeriod"/>
            </a:pPr>
            <a:r>
              <a:rPr lang="en-US" dirty="0" smtClean="0"/>
              <a:t>Nose</a:t>
            </a:r>
          </a:p>
          <a:p>
            <a:pPr marL="457200" indent="-457200" algn="ctr">
              <a:buAutoNum type="alphaUcPeriod"/>
            </a:pPr>
            <a:r>
              <a:rPr lang="en-US" dirty="0" smtClean="0"/>
              <a:t>Eye Socket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038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Work on Regions Diagrams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11/03/14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 &amp; Go Over</a:t>
            </a:r>
          </a:p>
          <a:p>
            <a:r>
              <a:rPr lang="en-US" dirty="0" smtClean="0"/>
              <a:t>Practical Review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location &amp; cell of DRC?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CT Practical Tomorrow!!!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11/05/14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Practical Grades</a:t>
            </a:r>
          </a:p>
          <a:p>
            <a:r>
              <a:rPr lang="en-US" dirty="0" smtClean="0"/>
              <a:t>Guidance Field Trip</a:t>
            </a:r>
          </a:p>
          <a:p>
            <a:r>
              <a:rPr lang="en-US" dirty="0" smtClean="0"/>
              <a:t>Chimeras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location &amp; cell of DIE?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Practical Retakes by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11/06/14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Notes – Functions of Skeletal System, Classification of Bones, &amp; Gross Anatomy of Bones</a:t>
            </a:r>
          </a:p>
          <a:p>
            <a:r>
              <a:rPr lang="en-US" dirty="0" smtClean="0"/>
              <a:t>Functions of the Skeletal System (</a:t>
            </a:r>
            <a:r>
              <a:rPr lang="en-US" dirty="0" err="1" smtClean="0"/>
              <a:t>Pg</a:t>
            </a:r>
            <a:r>
              <a:rPr lang="en-US" dirty="0" smtClean="0"/>
              <a:t> 76)</a:t>
            </a:r>
          </a:p>
          <a:p>
            <a:r>
              <a:rPr lang="en-US" dirty="0" smtClean="0"/>
              <a:t>Bone Anatomy (</a:t>
            </a:r>
            <a:r>
              <a:rPr lang="en-US" dirty="0" err="1" smtClean="0"/>
              <a:t>Pgs</a:t>
            </a:r>
            <a:r>
              <a:rPr lang="en-US" dirty="0" smtClean="0"/>
              <a:t> 79-80)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are the two major parts of bones?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CT Practical Retakes Today!!!</a:t>
            </a:r>
          </a:p>
          <a:p>
            <a:r>
              <a:rPr lang="en-US" dirty="0" err="1" smtClean="0"/>
              <a:t>Pgs</a:t>
            </a:r>
            <a:r>
              <a:rPr lang="en-US" dirty="0" smtClean="0"/>
              <a:t> 76, 79-80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11/07/14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76, 79-80</a:t>
            </a:r>
          </a:p>
          <a:p>
            <a:r>
              <a:rPr lang="en-US" dirty="0" smtClean="0"/>
              <a:t>Notes – Compact, Spongy, &amp; Microscopic Anatomy of Bone</a:t>
            </a:r>
          </a:p>
          <a:p>
            <a:r>
              <a:rPr lang="en-US" dirty="0" smtClean="0"/>
              <a:t>Bone Matrix (</a:t>
            </a:r>
            <a:r>
              <a:rPr lang="en-US" dirty="0" err="1" smtClean="0"/>
              <a:t>Pg</a:t>
            </a:r>
            <a:r>
              <a:rPr lang="en-US" dirty="0" smtClean="0"/>
              <a:t> 77)</a:t>
            </a:r>
          </a:p>
          <a:p>
            <a:r>
              <a:rPr lang="en-US" dirty="0" err="1" smtClean="0"/>
              <a:t>Cancellous</a:t>
            </a:r>
            <a:r>
              <a:rPr lang="en-US" dirty="0" smtClean="0"/>
              <a:t> &amp; Compact Bone (</a:t>
            </a:r>
            <a:r>
              <a:rPr lang="en-US" dirty="0" err="1" smtClean="0"/>
              <a:t>Pgs</a:t>
            </a:r>
            <a:r>
              <a:rPr lang="en-US" dirty="0" smtClean="0"/>
              <a:t> 78-79)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shaft of the long bones that is covered in compact bone called?</a:t>
            </a:r>
            <a:endParaRPr lang="en-US" baseline="-25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Pgs</a:t>
            </a:r>
            <a:r>
              <a:rPr lang="en-US" dirty="0" smtClean="0"/>
              <a:t> 77-79 Due Monday</a:t>
            </a:r>
          </a:p>
          <a:p>
            <a:r>
              <a:rPr lang="en-US" dirty="0" smtClean="0"/>
              <a:t>Diagram Labeling Quiz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77-79</a:t>
            </a:r>
          </a:p>
          <a:p>
            <a:r>
              <a:rPr lang="en-US" dirty="0" smtClean="0"/>
              <a:t>Notes – Calcium, Nutrition, &amp; Hormones</a:t>
            </a:r>
          </a:p>
          <a:p>
            <a:r>
              <a:rPr lang="en-US" dirty="0" smtClean="0"/>
              <a:t>Calcium Homeostasis &amp; Effects of Aging on the Skeletal System (</a:t>
            </a:r>
            <a:r>
              <a:rPr lang="en-US" dirty="0" err="1" smtClean="0"/>
              <a:t>Pg</a:t>
            </a:r>
            <a:r>
              <a:rPr lang="en-US" dirty="0" smtClean="0"/>
              <a:t> 84)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cross sections of spongy </a:t>
            </a:r>
            <a:r>
              <a:rPr lang="en-US" smtClean="0"/>
              <a:t>bone called?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84 Due Tomorrow</a:t>
            </a:r>
          </a:p>
          <a:p>
            <a:r>
              <a:rPr lang="en-US" dirty="0" smtClean="0"/>
              <a:t>Bone </a:t>
            </a:r>
            <a:r>
              <a:rPr lang="en-US" dirty="0" err="1" smtClean="0"/>
              <a:t>Phys</a:t>
            </a:r>
            <a:r>
              <a:rPr lang="en-US" dirty="0" smtClean="0"/>
              <a:t> Diagrams Quiz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Bone </a:t>
            </a:r>
            <a:r>
              <a:rPr lang="en-US" dirty="0" err="1" smtClean="0"/>
              <a:t>Phys</a:t>
            </a:r>
            <a:r>
              <a:rPr lang="en-US" dirty="0" smtClean="0"/>
              <a:t> Diagram Quiz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</a:t>
            </a:r>
            <a:r>
              <a:rPr lang="en-US" dirty="0" smtClean="0"/>
              <a:t> 84</a:t>
            </a:r>
          </a:p>
          <a:p>
            <a:r>
              <a:rPr lang="en-US" dirty="0" smtClean="0"/>
              <a:t>Notes on Bone Ossification</a:t>
            </a:r>
          </a:p>
          <a:p>
            <a:r>
              <a:rPr lang="en-US" dirty="0" smtClean="0"/>
              <a:t>Bone Cells (</a:t>
            </a:r>
            <a:r>
              <a:rPr lang="en-US" dirty="0" err="1" smtClean="0"/>
              <a:t>Pg</a:t>
            </a:r>
            <a:r>
              <a:rPr lang="en-US" dirty="0" smtClean="0"/>
              <a:t> 77)</a:t>
            </a:r>
          </a:p>
          <a:p>
            <a:r>
              <a:rPr lang="en-US" sz="2100" dirty="0" smtClean="0"/>
              <a:t>Intramembranous</a:t>
            </a:r>
            <a:r>
              <a:rPr lang="en-US" dirty="0" smtClean="0"/>
              <a:t> Ossification &amp; </a:t>
            </a:r>
            <a:r>
              <a:rPr lang="en-US" dirty="0" err="1" smtClean="0"/>
              <a:t>Endochondral</a:t>
            </a:r>
            <a:r>
              <a:rPr lang="en-US" dirty="0" smtClean="0"/>
              <a:t> Ossification (</a:t>
            </a:r>
            <a:r>
              <a:rPr lang="en-US" dirty="0" err="1" smtClean="0"/>
              <a:t>Pg</a:t>
            </a:r>
            <a:r>
              <a:rPr lang="en-US" dirty="0" smtClean="0"/>
              <a:t> 81)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element is primarily found in bone?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Pgs</a:t>
            </a:r>
            <a:r>
              <a:rPr lang="en-US" dirty="0" smtClean="0"/>
              <a:t> 77 &amp; 81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 &amp; Go Over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77 &amp; 81</a:t>
            </a:r>
          </a:p>
          <a:p>
            <a:r>
              <a:rPr lang="en-US" dirty="0" smtClean="0"/>
              <a:t>Notes on Bone Growth &amp; Blood &amp; Nerve Supply</a:t>
            </a:r>
          </a:p>
          <a:p>
            <a:r>
              <a:rPr lang="en-US" dirty="0" smtClean="0"/>
              <a:t>Cartilage (</a:t>
            </a:r>
            <a:r>
              <a:rPr lang="en-US" dirty="0" err="1" smtClean="0"/>
              <a:t>Pgs</a:t>
            </a:r>
            <a:r>
              <a:rPr lang="en-US" dirty="0" smtClean="0"/>
              <a:t> 76-77)</a:t>
            </a:r>
          </a:p>
          <a:p>
            <a:r>
              <a:rPr lang="en-US" dirty="0" smtClean="0"/>
              <a:t>Bone Growth &amp; Factors Affecting Bone Growth (</a:t>
            </a:r>
            <a:r>
              <a:rPr lang="en-US" dirty="0" err="1" smtClean="0"/>
              <a:t>Pgs</a:t>
            </a:r>
            <a:r>
              <a:rPr lang="en-US" dirty="0" smtClean="0"/>
              <a:t> 82-83)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type of ossification begins with a hyaline cartilage model?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Pgs</a:t>
            </a:r>
            <a:r>
              <a:rPr lang="en-US" dirty="0" smtClean="0"/>
              <a:t> 76-77 &amp; 82-83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Vocabulary Worksheet (Handout)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74-76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Compare appositional growth and </a:t>
            </a:r>
            <a:r>
              <a:rPr lang="en-US" dirty="0" err="1" smtClean="0"/>
              <a:t>endochondral</a:t>
            </a:r>
            <a:r>
              <a:rPr lang="en-US" dirty="0" smtClean="0"/>
              <a:t> growth.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Vocab Sheet &amp; WB </a:t>
            </a:r>
            <a:r>
              <a:rPr lang="en-US" dirty="0" err="1" smtClean="0"/>
              <a:t>Pgs</a:t>
            </a:r>
            <a:r>
              <a:rPr lang="en-US" dirty="0" smtClean="0"/>
              <a:t> 74-76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76-77 &amp; 82-83 &amp; Vocab Sheet</a:t>
            </a:r>
          </a:p>
          <a:p>
            <a:r>
              <a:rPr lang="en-US" dirty="0" smtClean="0"/>
              <a:t>Notes on Bone Remodeling &amp; Fractures</a:t>
            </a:r>
          </a:p>
          <a:p>
            <a:r>
              <a:rPr lang="en-US" dirty="0" smtClean="0"/>
              <a:t>Woven &amp; Lamellar Bone (</a:t>
            </a:r>
            <a:r>
              <a:rPr lang="en-US" dirty="0" err="1" smtClean="0"/>
              <a:t>Pg</a:t>
            </a:r>
            <a:r>
              <a:rPr lang="en-US" dirty="0" smtClean="0"/>
              <a:t> 78)</a:t>
            </a:r>
          </a:p>
          <a:p>
            <a:r>
              <a:rPr lang="en-US" dirty="0" smtClean="0"/>
              <a:t>Bone Remodeling &amp; Bone Repair (</a:t>
            </a:r>
            <a:r>
              <a:rPr lang="en-US" dirty="0" err="1" smtClean="0"/>
              <a:t>Pg</a:t>
            </a:r>
            <a:r>
              <a:rPr lang="en-US" dirty="0" smtClean="0"/>
              <a:t> 83)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is the end of a long bone called?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err="1" smtClean="0"/>
              <a:t>Pgs</a:t>
            </a:r>
            <a:r>
              <a:rPr lang="en-US" dirty="0" smtClean="0"/>
              <a:t> 78 &amp; 83 Due Monday</a:t>
            </a:r>
          </a:p>
          <a:p>
            <a:r>
              <a:rPr lang="en-US" dirty="0" smtClean="0"/>
              <a:t>Bone </a:t>
            </a:r>
            <a:r>
              <a:rPr lang="en-US" dirty="0" err="1" smtClean="0"/>
              <a:t>Phys</a:t>
            </a:r>
            <a:r>
              <a:rPr lang="en-US" dirty="0" smtClean="0"/>
              <a:t> Quiz Tuesday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11/17/14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</a:t>
            </a:r>
            <a:r>
              <a:rPr lang="en-US" dirty="0" err="1" smtClean="0"/>
              <a:t>Pgs</a:t>
            </a:r>
            <a:r>
              <a:rPr lang="en-US" dirty="0" smtClean="0"/>
              <a:t> 78 &amp; 83</a:t>
            </a:r>
          </a:p>
          <a:p>
            <a:r>
              <a:rPr lang="en-US" dirty="0" smtClean="0"/>
              <a:t>Anatomy of a Bone Packet</a:t>
            </a:r>
          </a:p>
          <a:p>
            <a:r>
              <a:rPr lang="en-US" dirty="0" smtClean="0"/>
              <a:t>Partner Quiz Review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the 4 steps of remodeling of a bone?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Packets Collected Tomorrow</a:t>
            </a:r>
          </a:p>
          <a:p>
            <a:r>
              <a:rPr lang="en-US" dirty="0" smtClean="0"/>
              <a:t>Bone </a:t>
            </a:r>
            <a:r>
              <a:rPr lang="en-US" dirty="0" err="1" smtClean="0"/>
              <a:t>Phys</a:t>
            </a:r>
            <a:r>
              <a:rPr lang="en-US" dirty="0" smtClean="0"/>
              <a:t> Quiz Tomorrow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Touch Regions</a:t>
            </a:r>
          </a:p>
          <a:p>
            <a:r>
              <a:rPr lang="en-US" dirty="0" smtClean="0"/>
              <a:t>Notes – </a:t>
            </a:r>
            <a:r>
              <a:rPr lang="en-US" dirty="0" err="1" smtClean="0"/>
              <a:t>Directionals</a:t>
            </a:r>
            <a:r>
              <a:rPr lang="en-US" dirty="0" smtClean="0"/>
              <a:t>, Planes, &amp; Position</a:t>
            </a:r>
          </a:p>
          <a:p>
            <a:r>
              <a:rPr lang="en-US" dirty="0" smtClean="0"/>
              <a:t>Finish Regions Diagrams</a:t>
            </a:r>
          </a:p>
          <a:p>
            <a:r>
              <a:rPr lang="en-US" dirty="0" smtClean="0"/>
              <a:t>WS </a:t>
            </a:r>
            <a:r>
              <a:rPr lang="en-US" dirty="0" err="1" smtClean="0"/>
              <a:t>Pgs</a:t>
            </a:r>
            <a:r>
              <a:rPr lang="en-US" dirty="0" smtClean="0"/>
              <a:t> 10-11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What region corresponds to: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Head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Hips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Ribs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Finish Regions Diagrams for Tomorrow</a:t>
            </a:r>
          </a:p>
          <a:p>
            <a:r>
              <a:rPr lang="en-US" dirty="0" smtClean="0"/>
              <a:t>Regions Quiz on Friday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Turn in 2 Packets</a:t>
            </a:r>
          </a:p>
          <a:p>
            <a:r>
              <a:rPr lang="en-US" dirty="0" smtClean="0"/>
              <a:t>Bone </a:t>
            </a:r>
            <a:r>
              <a:rPr lang="en-US" dirty="0" err="1" smtClean="0"/>
              <a:t>Phys</a:t>
            </a:r>
            <a:r>
              <a:rPr lang="en-US" dirty="0" smtClean="0"/>
              <a:t> Quiz</a:t>
            </a:r>
          </a:p>
          <a:p>
            <a:r>
              <a:rPr lang="en-US" dirty="0" smtClean="0"/>
              <a:t>Vocab Scramble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Define tendon.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Test Thursday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3622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 &amp; Go Over </a:t>
            </a:r>
          </a:p>
          <a:p>
            <a:r>
              <a:rPr lang="en-US" dirty="0" smtClean="0"/>
              <a:t>Bone Physiology Review </a:t>
            </a:r>
            <a:r>
              <a:rPr lang="en-US" smtClean="0"/>
              <a:t>Kahoot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19800" y="2133600"/>
            <a:ext cx="23622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cells give rise to osteoblasts?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Test Tomorrow!!!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Quiz – Naming Ionic Compounds #2</a:t>
            </a:r>
          </a:p>
          <a:p>
            <a:r>
              <a:rPr lang="en-US" dirty="0" smtClean="0"/>
              <a:t>Read &amp; Annotate PPT PP 39 on </a:t>
            </a:r>
            <a:r>
              <a:rPr lang="en-US" smtClean="0"/>
              <a:t>Naming Acids</a:t>
            </a:r>
            <a:endParaRPr lang="en-US" dirty="0" smtClean="0"/>
          </a:p>
          <a:p>
            <a:r>
              <a:rPr lang="en-US" dirty="0" smtClean="0"/>
              <a:t>Naming Acids WSs (PPs 40-42)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are the 2 parts of an ionic compound?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PPs 40-42 Due Tomorrow</a:t>
            </a:r>
          </a:p>
          <a:p>
            <a:r>
              <a:rPr lang="en-US" dirty="0" smtClean="0"/>
              <a:t>Test Friday!!!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11/21/14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Collect WS EC</a:t>
            </a:r>
          </a:p>
          <a:p>
            <a:r>
              <a:rPr lang="en-US" dirty="0" smtClean="0"/>
              <a:t>Collect Agendas</a:t>
            </a:r>
          </a:p>
          <a:p>
            <a:r>
              <a:rPr lang="en-US" dirty="0" smtClean="0"/>
              <a:t>Return Test &amp; Go Over </a:t>
            </a:r>
          </a:p>
          <a:p>
            <a:r>
              <a:rPr lang="en-US" dirty="0" smtClean="0"/>
              <a:t>Bone Disease Project Intro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smtClean="0"/>
              <a:t>cell maintains bone?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Computer Lab Monday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Media Center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7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&amp; 8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 703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Projects Due Tuesday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Unit 5 Retakes by 12/5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11/25/14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4384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Bone Disease Projects Presentations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None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smtClean="0"/>
              <a:t>Unit 5 Retakes by 12/5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11/21/13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Unit 4 Review Outline </a:t>
            </a:r>
          </a:p>
          <a:p>
            <a:r>
              <a:rPr lang="en-US" smtClean="0"/>
              <a:t>Unit 4 Review Game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Compare </a:t>
            </a:r>
            <a:r>
              <a:rPr lang="en-US" smtClean="0"/>
              <a:t>a period to a group.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Test Tomorrow!</a:t>
            </a:r>
          </a:p>
          <a:p>
            <a:r>
              <a:rPr lang="en-US" dirty="0" smtClean="0"/>
              <a:t>Packets Due Tomorrow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11/26/13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Collect Old Agendas &amp; WS EC</a:t>
            </a:r>
          </a:p>
          <a:p>
            <a:r>
              <a:rPr lang="en-US" dirty="0" smtClean="0"/>
              <a:t>Unit 4 LT After (PP 1)</a:t>
            </a:r>
          </a:p>
          <a:p>
            <a:r>
              <a:rPr lang="en-US" dirty="0" smtClean="0"/>
              <a:t>Return Tests &amp; Go Over</a:t>
            </a:r>
          </a:p>
          <a:p>
            <a:r>
              <a:rPr lang="en-US" dirty="0" smtClean="0"/>
              <a:t>Unit 5 LT Before (PP 1)</a:t>
            </a:r>
          </a:p>
          <a:p>
            <a:r>
              <a:rPr lang="en-US" dirty="0" smtClean="0"/>
              <a:t>Unit 5 CPV (PPs 2-3)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is </a:t>
            </a:r>
            <a:r>
              <a:rPr lang="en-US" smtClean="0"/>
              <a:t>a reactant?</a:t>
            </a:r>
            <a:endParaRPr lang="en-US" baseline="-25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CPV Due Tomorrow</a:t>
            </a:r>
          </a:p>
          <a:p>
            <a:r>
              <a:rPr lang="en-US" dirty="0" smtClean="0"/>
              <a:t>Retakes in the SRC </a:t>
            </a:r>
            <a:r>
              <a:rPr lang="en-US" smtClean="0"/>
              <a:t>by Friday 12/6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12/02/13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Read &amp; Annotate PPT </a:t>
            </a:r>
            <a:r>
              <a:rPr lang="en-US" dirty="0" err="1" smtClean="0"/>
              <a:t>Pgs</a:t>
            </a:r>
            <a:r>
              <a:rPr lang="en-US" dirty="0" smtClean="0"/>
              <a:t> 1-5 (1</a:t>
            </a:r>
            <a:r>
              <a:rPr lang="en-US" baseline="30000" dirty="0" smtClean="0"/>
              <a:t>st</a:t>
            </a:r>
            <a:r>
              <a:rPr lang="en-US" dirty="0" smtClean="0"/>
              <a:t> slide on 5) &amp; PP 4</a:t>
            </a:r>
          </a:p>
          <a:p>
            <a:r>
              <a:rPr lang="en-US" dirty="0" smtClean="0"/>
              <a:t>Balancing Practice (PPs 6-7)</a:t>
            </a:r>
          </a:p>
          <a:p>
            <a:r>
              <a:rPr lang="en-US" dirty="0" smtClean="0"/>
              <a:t>Balancing (PP 7)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4384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is a product?</a:t>
            </a:r>
            <a:endParaRPr lang="en-US" baseline="-25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 7 Due Tomorrow</a:t>
            </a:r>
          </a:p>
          <a:p>
            <a:r>
              <a:rPr lang="en-US" dirty="0" smtClean="0"/>
              <a:t>Retest in SRC </a:t>
            </a:r>
            <a:r>
              <a:rPr lang="en-US" smtClean="0"/>
              <a:t>by Friday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12/03/13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Balancing Chemical Equations (PPs 8-9)</a:t>
            </a:r>
          </a:p>
          <a:p>
            <a:r>
              <a:rPr lang="en-US" dirty="0" smtClean="0"/>
              <a:t>Word Equations (PP 10)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Balance the following equation:</a:t>
            </a:r>
          </a:p>
          <a:p>
            <a:pPr marL="0" indent="0" algn="ctr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0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PPs 8-10 Due Tomorrow</a:t>
            </a:r>
          </a:p>
          <a:p>
            <a:r>
              <a:rPr lang="en-US" dirty="0" smtClean="0"/>
              <a:t>Read &amp; Annotate PPT </a:t>
            </a:r>
            <a:r>
              <a:rPr lang="en-US" dirty="0" err="1" smtClean="0"/>
              <a:t>Pgs</a:t>
            </a:r>
            <a:r>
              <a:rPr lang="en-US" dirty="0" smtClean="0"/>
              <a:t> 5-8 </a:t>
            </a:r>
            <a:r>
              <a:rPr lang="en-US" smtClean="0"/>
              <a:t>for Tomorrow</a:t>
            </a:r>
            <a:endParaRPr lang="en-US" dirty="0" smtClean="0"/>
          </a:p>
          <a:p>
            <a:r>
              <a:rPr lang="en-US" dirty="0" smtClean="0"/>
              <a:t>Balancing Equations Quiz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12/04/13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PPs 8-10</a:t>
            </a:r>
          </a:p>
          <a:p>
            <a:r>
              <a:rPr lang="en-US" dirty="0" smtClean="0"/>
              <a:t>Balancing Equations Quiz</a:t>
            </a:r>
          </a:p>
          <a:p>
            <a:r>
              <a:rPr lang="en-US" dirty="0" smtClean="0"/>
              <a:t>Chemical Reactions EC (PP 11)</a:t>
            </a:r>
          </a:p>
          <a:p>
            <a:r>
              <a:rPr lang="en-US" dirty="0" smtClean="0"/>
              <a:t>Types of Reactions (PPs 14-18)</a:t>
            </a:r>
          </a:p>
          <a:p>
            <a:r>
              <a:rPr lang="en-US" dirty="0" smtClean="0"/>
              <a:t>Start PP 21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What </a:t>
            </a:r>
            <a:r>
              <a:rPr lang="en-US" dirty="0"/>
              <a:t>is a solid formed in a reaction between two aqueous solutions called?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Retakes in SRC </a:t>
            </a:r>
            <a:r>
              <a:rPr lang="en-US" smtClean="0"/>
              <a:t>by Friday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038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Check In &amp; Go Over Diagrams</a:t>
            </a:r>
          </a:p>
          <a:p>
            <a:r>
              <a:rPr lang="en-US" dirty="0" smtClean="0"/>
              <a:t>Touch Regions, </a:t>
            </a:r>
            <a:r>
              <a:rPr lang="en-US" dirty="0" err="1" smtClean="0"/>
              <a:t>Directionals</a:t>
            </a:r>
            <a:r>
              <a:rPr lang="en-US" dirty="0" smtClean="0"/>
              <a:t>, Planes</a:t>
            </a:r>
          </a:p>
          <a:p>
            <a:r>
              <a:rPr lang="en-US" dirty="0" smtClean="0"/>
              <a:t>Tape Regions on Partner</a:t>
            </a:r>
          </a:p>
          <a:p>
            <a:r>
              <a:rPr lang="en-US" dirty="0" smtClean="0"/>
              <a:t>Finish WB </a:t>
            </a:r>
            <a:r>
              <a:rPr lang="en-US" dirty="0" err="1" smtClean="0"/>
              <a:t>Pgs</a:t>
            </a:r>
            <a:r>
              <a:rPr lang="en-US" dirty="0" smtClean="0"/>
              <a:t> 10-11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Which region corresponds to:</a:t>
            </a:r>
          </a:p>
          <a:p>
            <a:pPr marL="457200" indent="-457200" algn="ctr">
              <a:buAutoNum type="alphaUcPeriod"/>
            </a:pPr>
            <a:r>
              <a:rPr lang="en-US" dirty="0" smtClean="0"/>
              <a:t>Armpit</a:t>
            </a:r>
          </a:p>
          <a:p>
            <a:pPr marL="457200" indent="-457200" algn="ctr">
              <a:buAutoNum type="alphaUcPeriod"/>
            </a:pPr>
            <a:r>
              <a:rPr lang="en-US" dirty="0" smtClean="0"/>
              <a:t>Back of Head</a:t>
            </a:r>
          </a:p>
          <a:p>
            <a:pPr marL="457200" indent="-457200" algn="ctr">
              <a:buAutoNum type="alphaUcPeriod"/>
            </a:pPr>
            <a:r>
              <a:rPr lang="en-US" dirty="0" smtClean="0"/>
              <a:t>Thigh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10-11 Due  Tomorrow</a:t>
            </a:r>
          </a:p>
          <a:p>
            <a:r>
              <a:rPr lang="en-US" dirty="0" smtClean="0"/>
              <a:t>Regions &amp; </a:t>
            </a:r>
            <a:r>
              <a:rPr lang="en-US" dirty="0" err="1" smtClean="0"/>
              <a:t>Directionals</a:t>
            </a:r>
            <a:r>
              <a:rPr lang="en-US" dirty="0" smtClean="0"/>
              <a:t> Quiz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12/05/13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/>
              <a:t>Types of Reactions (PPs 14-18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smtClean="0"/>
              <a:t>Balancing &amp; Types of Reactions (PPs 21-23)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/>
              <a:t>the reaction in which hydrogen gas reacts with oxygen gas to produce water, which substance(s) is/are the reactant(s)?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PPs Due Tomorrow @ ½ Point </a:t>
            </a:r>
          </a:p>
          <a:p>
            <a:r>
              <a:rPr lang="en-US" dirty="0" smtClean="0"/>
              <a:t>Quiz on Balancing &amp; Types of Reactions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12/06/13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Balancing &amp; Types of Reactions (PPs 21-23)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type of reaction?</a:t>
            </a:r>
          </a:p>
          <a:p>
            <a:pPr marL="0" indent="0" algn="ctr">
              <a:buNone/>
            </a:pPr>
            <a:r>
              <a:rPr lang="en-US" dirty="0" err="1" smtClean="0"/>
              <a:t>BaI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Ba + I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endParaRPr lang="en-US" baseline="-25000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Quiz on Balancing &amp; Types of Reactions Monday</a:t>
            </a:r>
          </a:p>
          <a:p>
            <a:r>
              <a:rPr lang="en-US" dirty="0" smtClean="0"/>
              <a:t>Retakes in SRC by Monday</a:t>
            </a:r>
          </a:p>
          <a:p>
            <a:r>
              <a:rPr lang="en-US" smtClean="0"/>
              <a:t>EC Due Weds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12/09/13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Go Over PPs 21-23</a:t>
            </a:r>
          </a:p>
          <a:p>
            <a:r>
              <a:rPr lang="en-US" dirty="0" smtClean="0"/>
              <a:t>Quiz – Balancing &amp; Types of Reactions</a:t>
            </a:r>
          </a:p>
          <a:p>
            <a:r>
              <a:rPr lang="en-US" dirty="0" smtClean="0"/>
              <a:t>Predicting Products Info</a:t>
            </a:r>
          </a:p>
          <a:p>
            <a:r>
              <a:rPr lang="en-US" dirty="0" smtClean="0"/>
              <a:t>Predicting Products (PPs 24-27)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What are the 5 types of reactions?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Lab Tomorrow </a:t>
            </a:r>
            <a:r>
              <a:rPr lang="en-US" dirty="0" smtClean="0">
                <a:sym typeface="Wingdings" panose="05000000000000000000" pitchFamily="2" charset="2"/>
              </a:rPr>
              <a:t> Proper Dress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PPs 24-27 Due Thursday (Will have all class Wednesday to work on)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Retakes in SRC TODAY!!!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Photo EC </a:t>
            </a:r>
            <a:r>
              <a:rPr lang="en-US" smtClean="0">
                <a:sym typeface="Wingdings" panose="05000000000000000000" pitchFamily="2" charset="2"/>
              </a:rPr>
              <a:t>Due Wednesday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Test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12/10/13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Rotation Lab (PPs 28-30)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type of reaction?</a:t>
            </a:r>
          </a:p>
          <a:p>
            <a:pPr marL="0" indent="0" algn="ctr">
              <a:buNone/>
            </a:pPr>
            <a:r>
              <a:rPr lang="en-US" dirty="0" smtClean="0"/>
              <a:t>2Sb + 3Cl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2SbCl</a:t>
            </a:r>
            <a:r>
              <a:rPr lang="en-US" baseline="-25000" dirty="0" smtClean="0">
                <a:sym typeface="Wingdings" panose="05000000000000000000" pitchFamily="2" charset="2"/>
              </a:rPr>
              <a:t>3</a:t>
            </a:r>
            <a:endParaRPr lang="en-US" baseline="-25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Lab Due Tomorrow</a:t>
            </a:r>
          </a:p>
          <a:p>
            <a:r>
              <a:rPr lang="en-US" dirty="0" smtClean="0"/>
              <a:t>Photo EC Due Tomorrow</a:t>
            </a:r>
          </a:p>
          <a:p>
            <a:r>
              <a:rPr lang="en-US" dirty="0" smtClean="0"/>
              <a:t>Test Friday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Collect EC</a:t>
            </a:r>
          </a:p>
          <a:p>
            <a:r>
              <a:rPr lang="en-US" dirty="0" smtClean="0"/>
              <a:t>Discuss Lab</a:t>
            </a:r>
          </a:p>
          <a:p>
            <a:r>
              <a:rPr lang="en-US" dirty="0" smtClean="0"/>
              <a:t>Discuss Predicting Products</a:t>
            </a:r>
          </a:p>
          <a:p>
            <a:r>
              <a:rPr lang="en-US" dirty="0" smtClean="0"/>
              <a:t>Predicting Products (PPs 24-27)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is the product?</a:t>
            </a:r>
          </a:p>
          <a:p>
            <a:pPr marL="0" indent="0" algn="ctr">
              <a:buNone/>
            </a:pPr>
            <a:r>
              <a:rPr lang="en-US" dirty="0" smtClean="0"/>
              <a:t>Al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PPs 24-27 Due Tomorrow</a:t>
            </a:r>
          </a:p>
          <a:p>
            <a:r>
              <a:rPr lang="en-US" dirty="0" smtClean="0"/>
              <a:t>Test Friday</a:t>
            </a:r>
          </a:p>
          <a:p>
            <a:r>
              <a:rPr lang="en-US" dirty="0" smtClean="0"/>
              <a:t>Packet Due Friday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Quizzes</a:t>
            </a:r>
          </a:p>
          <a:p>
            <a:r>
              <a:rPr lang="en-US" dirty="0" smtClean="0"/>
              <a:t>Final Exam Review Packets</a:t>
            </a:r>
          </a:p>
          <a:p>
            <a:r>
              <a:rPr lang="en-US" dirty="0" smtClean="0"/>
              <a:t>Unit </a:t>
            </a:r>
            <a:r>
              <a:rPr lang="en-US" dirty="0"/>
              <a:t>5 Review</a:t>
            </a:r>
          </a:p>
          <a:p>
            <a:r>
              <a:rPr lang="en-US" dirty="0" smtClean="0"/>
              <a:t>Work On &amp; Ask Questions About PPs 24-27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What is the product?</a:t>
            </a:r>
          </a:p>
          <a:p>
            <a:pPr marL="0" indent="0" algn="ctr">
              <a:buNone/>
            </a:pP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 + 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Unit 5 Packet Due Tomorrow</a:t>
            </a:r>
          </a:p>
          <a:p>
            <a:r>
              <a:rPr lang="en-US" dirty="0" smtClean="0"/>
              <a:t>Unit 5 Test Tomorrow</a:t>
            </a:r>
          </a:p>
          <a:p>
            <a:r>
              <a:rPr lang="en-US" dirty="0" smtClean="0"/>
              <a:t>After School Today </a:t>
            </a:r>
            <a:r>
              <a:rPr lang="en-US" smtClean="0"/>
              <a:t>in Room 247 until 4pm</a:t>
            </a:r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12/16/13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Collect WS EC &amp; Agendas</a:t>
            </a:r>
          </a:p>
          <a:p>
            <a:r>
              <a:rPr lang="en-US" dirty="0" smtClean="0"/>
              <a:t>Return Tests </a:t>
            </a:r>
            <a:r>
              <a:rPr lang="en-US" dirty="0" smtClean="0">
                <a:sym typeface="Wingdings" panose="05000000000000000000" pitchFamily="2" charset="2"/>
              </a:rPr>
              <a:t> Will Go Over When All Done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Final Exam Review Packets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None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Study for Finals</a:t>
            </a:r>
          </a:p>
          <a:p>
            <a:r>
              <a:rPr lang="en-US" dirty="0" smtClean="0"/>
              <a:t>After School Tomorrow Until 4pm in Room 247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12/17/13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Final Exam Review Packets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mtClean="0"/>
              <a:t>None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Study for Finals!!!</a:t>
            </a:r>
          </a:p>
          <a:p>
            <a:r>
              <a:rPr lang="en-US" dirty="0"/>
              <a:t>After School </a:t>
            </a:r>
            <a:r>
              <a:rPr lang="en-US" dirty="0" smtClean="0"/>
              <a:t>Today Until </a:t>
            </a:r>
            <a:r>
              <a:rPr lang="en-US" dirty="0"/>
              <a:t>4pm in Room 247</a:t>
            </a:r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Touch Regions &amp; </a:t>
            </a:r>
            <a:r>
              <a:rPr lang="en-US" dirty="0" err="1" smtClean="0"/>
              <a:t>Directionals</a:t>
            </a:r>
            <a:endParaRPr lang="en-US" dirty="0" smtClean="0"/>
          </a:p>
          <a:p>
            <a:r>
              <a:rPr lang="en-US" dirty="0" smtClean="0"/>
              <a:t>Regions &amp; </a:t>
            </a:r>
            <a:r>
              <a:rPr lang="en-US" dirty="0" err="1" smtClean="0"/>
              <a:t>Directionals</a:t>
            </a:r>
            <a:r>
              <a:rPr lang="en-US" dirty="0" smtClean="0"/>
              <a:t> Quiz</a:t>
            </a:r>
          </a:p>
          <a:p>
            <a:r>
              <a:rPr lang="en-US" dirty="0" smtClean="0"/>
              <a:t>Notes – Body Cavities</a:t>
            </a:r>
          </a:p>
          <a:p>
            <a:r>
              <a:rPr lang="en-US" dirty="0" smtClean="0"/>
              <a:t>Body Cavities WS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8 (½ way down)-9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region corresponds to: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Back of the knee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Cheek</a:t>
            </a:r>
          </a:p>
          <a:p>
            <a:pPr marL="457200" indent="-457200" algn="ctr">
              <a:buAutoNum type="arabicPeriod"/>
            </a:pPr>
            <a:r>
              <a:rPr lang="en-US" smtClean="0"/>
              <a:t>Heal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Body Cavities WS &amp; WB </a:t>
            </a:r>
            <a:r>
              <a:rPr lang="en-US" dirty="0" err="1" smtClean="0"/>
              <a:t>Pgs</a:t>
            </a:r>
            <a:r>
              <a:rPr lang="en-US" dirty="0" smtClean="0"/>
              <a:t> 8-9 Due Monday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08/25/14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2286000" cy="4114800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Return Quiz &amp; Go Over</a:t>
            </a:r>
          </a:p>
          <a:p>
            <a:r>
              <a:rPr lang="en-US" dirty="0" smtClean="0"/>
              <a:t>Check In &amp; Go Over Body Cavities WS</a:t>
            </a:r>
          </a:p>
          <a:p>
            <a:r>
              <a:rPr lang="en-US" dirty="0" smtClean="0"/>
              <a:t>Notes – Organ Systems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1-3</a:t>
            </a:r>
            <a:endParaRPr lang="en-US" dirty="0"/>
          </a:p>
          <a:p>
            <a:r>
              <a:rPr lang="en-US" dirty="0" smtClean="0"/>
              <a:t>The Amazing Human Body WS</a:t>
            </a:r>
          </a:p>
          <a:p>
            <a:r>
              <a:rPr lang="en-US" dirty="0" smtClean="0"/>
              <a:t>Body Systems Concept Map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Bell Ringer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What cavities are contained with in the dorsal cavity?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05200" y="2133600"/>
            <a:ext cx="2286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Homework</a:t>
            </a:r>
          </a:p>
          <a:p>
            <a:r>
              <a:rPr lang="en-US" dirty="0" smtClean="0"/>
              <a:t>WB </a:t>
            </a:r>
            <a:r>
              <a:rPr lang="en-US" dirty="0" err="1" smtClean="0"/>
              <a:t>Pgs</a:t>
            </a:r>
            <a:r>
              <a:rPr lang="en-US" dirty="0" smtClean="0"/>
              <a:t> 1-3, Body Systems Concept Map &amp; The Amazing Human Body WS Due Tomorrow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05873"/>
            <a:ext cx="133785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118478</TotalTime>
  <Words>2994</Words>
  <Application>Microsoft Office PowerPoint</Application>
  <PresentationFormat>On-screen Show (4:3)</PresentationFormat>
  <Paragraphs>876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Welcome to Anatomy &amp; Physiology!</vt:lpstr>
      <vt:lpstr>08/14/14</vt:lpstr>
      <vt:lpstr>08/15/14</vt:lpstr>
      <vt:lpstr>08/16/14</vt:lpstr>
      <vt:lpstr>08/19/14</vt:lpstr>
      <vt:lpstr>08/20/14</vt:lpstr>
      <vt:lpstr>08/21/14</vt:lpstr>
      <vt:lpstr>08/22/14</vt:lpstr>
      <vt:lpstr>08/25/14</vt:lpstr>
      <vt:lpstr>08/26/14</vt:lpstr>
      <vt:lpstr>08/27/14</vt:lpstr>
      <vt:lpstr>08/28/14</vt:lpstr>
      <vt:lpstr>08/29/14</vt:lpstr>
      <vt:lpstr>09/02/14</vt:lpstr>
      <vt:lpstr>09/03/14</vt:lpstr>
      <vt:lpstr>09/08/14</vt:lpstr>
      <vt:lpstr>09/09/14</vt:lpstr>
      <vt:lpstr>09/10/14</vt:lpstr>
      <vt:lpstr>09/11/14</vt:lpstr>
      <vt:lpstr>09/12/14</vt:lpstr>
      <vt:lpstr>09/15/14</vt:lpstr>
      <vt:lpstr>09/15/14</vt:lpstr>
      <vt:lpstr>09/16/14</vt:lpstr>
      <vt:lpstr>09/17/14</vt:lpstr>
      <vt:lpstr>09/18/13</vt:lpstr>
      <vt:lpstr>09/19/14</vt:lpstr>
      <vt:lpstr>09/22/14</vt:lpstr>
      <vt:lpstr>09/23/14</vt:lpstr>
      <vt:lpstr>09/24/14</vt:lpstr>
      <vt:lpstr>09/25/14</vt:lpstr>
      <vt:lpstr>10/01/14</vt:lpstr>
      <vt:lpstr>10/02/14</vt:lpstr>
      <vt:lpstr>10/06/14</vt:lpstr>
      <vt:lpstr>10/07/14</vt:lpstr>
      <vt:lpstr>10/08/14</vt:lpstr>
      <vt:lpstr>10/09/14</vt:lpstr>
      <vt:lpstr>10/10/14</vt:lpstr>
      <vt:lpstr>10/13/14</vt:lpstr>
      <vt:lpstr>10/14/14</vt:lpstr>
      <vt:lpstr>10/15/14</vt:lpstr>
      <vt:lpstr>10/20/14</vt:lpstr>
      <vt:lpstr>10/22/14</vt:lpstr>
      <vt:lpstr>10/23/14</vt:lpstr>
      <vt:lpstr>10/24/14</vt:lpstr>
      <vt:lpstr>10/27/14</vt:lpstr>
      <vt:lpstr>10/28/14</vt:lpstr>
      <vt:lpstr>10/29/14</vt:lpstr>
      <vt:lpstr>10/30/14</vt:lpstr>
      <vt:lpstr>10/31/14</vt:lpstr>
      <vt:lpstr>11/03/14</vt:lpstr>
      <vt:lpstr>11/05/14</vt:lpstr>
      <vt:lpstr>11/06/14</vt:lpstr>
      <vt:lpstr>11/07/14</vt:lpstr>
      <vt:lpstr>11/10/14</vt:lpstr>
      <vt:lpstr>11/11/14</vt:lpstr>
      <vt:lpstr>11/12/14</vt:lpstr>
      <vt:lpstr>11/13/14</vt:lpstr>
      <vt:lpstr>11/14/14</vt:lpstr>
      <vt:lpstr>11/17/14</vt:lpstr>
      <vt:lpstr>11/18/14</vt:lpstr>
      <vt:lpstr>11/19/14</vt:lpstr>
      <vt:lpstr>11/18/13</vt:lpstr>
      <vt:lpstr>11/21/14</vt:lpstr>
      <vt:lpstr>11/25/14</vt:lpstr>
      <vt:lpstr>11/21/13</vt:lpstr>
      <vt:lpstr>11/26/13</vt:lpstr>
      <vt:lpstr>12/02/13</vt:lpstr>
      <vt:lpstr>12/03/13</vt:lpstr>
      <vt:lpstr>12/04/13</vt:lpstr>
      <vt:lpstr>12/05/13</vt:lpstr>
      <vt:lpstr>12/06/13</vt:lpstr>
      <vt:lpstr>12/09/13</vt:lpstr>
      <vt:lpstr>12/10/13</vt:lpstr>
      <vt:lpstr>12/11/13</vt:lpstr>
      <vt:lpstr>12/12/13</vt:lpstr>
      <vt:lpstr>12/16/13</vt:lpstr>
      <vt:lpstr>12/17/13</vt:lpstr>
    </vt:vector>
  </TitlesOfParts>
  <Company>CHSD230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Chemistry</dc:title>
  <dc:creator>Alisa Trovato</dc:creator>
  <cp:lastModifiedBy>Alisa Trovato</cp:lastModifiedBy>
  <cp:revision>380</cp:revision>
  <dcterms:created xsi:type="dcterms:W3CDTF">2012-08-16T13:01:39Z</dcterms:created>
  <dcterms:modified xsi:type="dcterms:W3CDTF">2014-11-25T16:59:22Z</dcterms:modified>
</cp:coreProperties>
</file>